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3" r:id="rId5"/>
  </p:sldMasterIdLst>
  <p:notesMasterIdLst>
    <p:notesMasterId r:id="rId17"/>
  </p:notesMasterIdLst>
  <p:handoutMasterIdLst>
    <p:handoutMasterId r:id="rId18"/>
  </p:handoutMasterIdLst>
  <p:sldIdLst>
    <p:sldId id="263" r:id="rId6"/>
    <p:sldId id="289" r:id="rId7"/>
    <p:sldId id="288" r:id="rId8"/>
    <p:sldId id="268" r:id="rId9"/>
    <p:sldId id="291" r:id="rId10"/>
    <p:sldId id="294" r:id="rId11"/>
    <p:sldId id="295" r:id="rId12"/>
    <p:sldId id="297" r:id="rId13"/>
    <p:sldId id="299" r:id="rId14"/>
    <p:sldId id="303" r:id="rId15"/>
    <p:sldId id="301" r:id="rId16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pture it" panose="02000500000000000000" pitchFamily="2" charset="0"/>
      <p:regular r:id="rId23"/>
    </p:embeddedFont>
    <p:embeddedFont>
      <p:font typeface="Frutiger" panose="020B0500000000000000" pitchFamily="34" charset="0"/>
      <p:regular r:id="rId24"/>
      <p:bold r:id="rId25"/>
    </p:embeddedFont>
    <p:embeddedFont>
      <p:font typeface="Open Sans Light" panose="020B0604020202020204" charset="0"/>
      <p:regular r:id="rId26"/>
      <p: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7A7A"/>
    <a:srgbClr val="D84D49"/>
    <a:srgbClr val="CC4141"/>
    <a:srgbClr val="F3F3F3"/>
    <a:srgbClr val="FFA3A3"/>
    <a:srgbClr val="CC4542"/>
    <a:srgbClr val="3399FF"/>
    <a:srgbClr val="A9AAA9"/>
    <a:srgbClr val="343433"/>
    <a:srgbClr val="EFEE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6.fntdata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6499A-DF39-4841-A55A-0EC9E46ADF87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7A698-1D8D-48F0-97D5-2EAC48BD1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437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7FCCA-FB4C-437E-BE2B-E7B59BDC2CDF}" type="datetimeFigureOut">
              <a:rPr lang="en-AU" smtClean="0"/>
              <a:t>13/06/2020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26486-381D-4498-A648-2425296108D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789882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70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Introduce JK</a:t>
            </a:r>
          </a:p>
          <a:p>
            <a:r>
              <a:rPr lang="en-AU" dirty="0"/>
              <a:t>JK takes over screen sharing</a:t>
            </a:r>
          </a:p>
          <a:p>
            <a:r>
              <a:rPr lang="en-AU" dirty="0"/>
              <a:t>Stay on this slide until JK has completed talk and Q&amp;A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40E850-7142-4EC8-B4A4-9F3AEA77A4C3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388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244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291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712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652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00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40E850-7142-4EC8-B4A4-9F3AEA77A4C3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4835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854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tIns="46800" bIns="4680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752902" y="1828801"/>
            <a:ext cx="10600898" cy="4391024"/>
          </a:xfrm>
        </p:spPr>
        <p:txBody>
          <a:bodyPr tIns="46800" bIns="468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#AIHackDayOnline @PatrickZhao</a:t>
            </a:r>
          </a:p>
        </p:txBody>
      </p:sp>
    </p:spTree>
    <p:extLst>
      <p:ext uri="{BB962C8B-B14F-4D97-AF65-F5344CB8AC3E}">
        <p14:creationId xmlns:p14="http://schemas.microsoft.com/office/powerpoint/2010/main" val="2169816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(Screensho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56147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27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6146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5781675"/>
            <a:ext cx="10686196" cy="606425"/>
          </a:xfrm>
          <a:solidFill>
            <a:schemeClr val="tx1">
              <a:alpha val="75000"/>
            </a:schemeClr>
          </a:solidFill>
        </p:spPr>
        <p:txBody>
          <a:bodyPr anchor="ctr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69399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343025"/>
            <a:ext cx="5095876" cy="3848100"/>
          </a:xfrm>
          <a:solidFill>
            <a:schemeClr val="tx1">
              <a:alpha val="75000"/>
            </a:schemeClr>
          </a:solidFill>
        </p:spPr>
        <p:txBody>
          <a:bodyPr lIns="360000"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AU"/>
              <a:t>Alternative Image Caption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6110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4430"/>
            <a:ext cx="12192000" cy="680357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1976590"/>
            <a:ext cx="10686196" cy="2176309"/>
          </a:xfrm>
          <a:solidFill>
            <a:schemeClr val="tx1">
              <a:alpha val="75000"/>
            </a:schemeClr>
          </a:solidFill>
        </p:spPr>
        <p:txBody>
          <a:bodyPr lIns="720000" tIns="46800" rIns="720000" anchor="ctr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52902" y="4257676"/>
            <a:ext cx="10686196" cy="676274"/>
          </a:xfrm>
        </p:spPr>
        <p:txBody>
          <a:bodyPr anchor="ctr">
            <a:noAutofit/>
          </a:bodyPr>
          <a:lstStyle>
            <a:lvl1pPr algn="r">
              <a:defRPr sz="1800"/>
            </a:lvl1pPr>
            <a:lvl2pPr algn="r">
              <a:defRPr sz="1800"/>
            </a:lvl2pPr>
            <a:lvl3pPr algn="r">
              <a:defRPr sz="1800"/>
            </a:lvl3pPr>
            <a:lvl4pPr algn="r">
              <a:defRPr sz="1800"/>
            </a:lvl4pPr>
            <a:lvl5pPr algn="r">
              <a:defRPr sz="1800"/>
            </a:lvl5pPr>
          </a:lstStyle>
          <a:p>
            <a:pPr lvl="0"/>
            <a:r>
              <a:rPr lang="en-US"/>
              <a:t>Speaker, Company</a:t>
            </a:r>
          </a:p>
        </p:txBody>
      </p:sp>
    </p:spTree>
    <p:extLst>
      <p:ext uri="{BB962C8B-B14F-4D97-AF65-F5344CB8AC3E}">
        <p14:creationId xmlns:p14="http://schemas.microsoft.com/office/powerpoint/2010/main" val="20700589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10686196" cy="6222332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808317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100"/>
            <a:ext cx="5095239" cy="456882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/>
              <a:t>Cake is better because they are soft and sweet</a:t>
            </a:r>
          </a:p>
          <a:p>
            <a:pPr lvl="0"/>
            <a:endParaRPr lang="en-US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343650" y="1689100"/>
            <a:ext cx="5095448" cy="456882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/>
              <a:t>Pie is better because they are meaty and full of gravy. Oh my god, I love gravy.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Join the Conversation #AIHackDayOnline @PatrickZhao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4116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43650" y="1689100"/>
            <a:ext cx="5095448" cy="454977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2400" baseline="0"/>
            </a:lvl1pPr>
          </a:lstStyle>
          <a:p>
            <a:pPr lvl="0"/>
            <a:r>
              <a:rPr lang="en-AU"/>
              <a:t>Cons</a:t>
            </a:r>
          </a:p>
          <a:p>
            <a:pPr lvl="0"/>
            <a:endParaRPr lang="en-US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52902" y="1689100"/>
            <a:ext cx="5095239" cy="454977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Tx/>
              <a:buBlip>
                <a:blip r:embed="rId3"/>
              </a:buBlip>
              <a:defRPr sz="2400" baseline="0"/>
            </a:lvl1pPr>
          </a:lstStyle>
          <a:p>
            <a:pPr lvl="0"/>
            <a:r>
              <a:rPr lang="en-AU"/>
              <a:t>Pros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Join the Conversation #AIHackDayOnline @PatrickZhao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65590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099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/>
              <a:t>Cake</a:t>
            </a:r>
          </a:p>
          <a:p>
            <a:pPr lvl="0"/>
            <a:endParaRPr lang="en-US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1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/>
              <a:t>Pie</a:t>
            </a:r>
          </a:p>
          <a:p>
            <a:pPr lvl="0"/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086299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/>
              <a:t>New Contestant Appears</a:t>
            </a:r>
          </a:p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#AIHackDayOnline @PatrickZhao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48555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AB9E1-F523-4591-8095-60BC0ECBF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03BB6-BECE-42FC-8BD1-2BE91CE05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90000"/>
                  </a:schemeClr>
                </a:solidFill>
              </a:defRPr>
            </a:lvl1pPr>
            <a:lvl2pPr>
              <a:defRPr>
                <a:solidFill>
                  <a:schemeClr val="bg2">
                    <a:lumMod val="90000"/>
                  </a:schemeClr>
                </a:solidFill>
              </a:defRPr>
            </a:lvl2pPr>
            <a:lvl3pPr>
              <a:defRPr>
                <a:solidFill>
                  <a:schemeClr val="bg2">
                    <a:lumMod val="90000"/>
                  </a:schemeClr>
                </a:solidFill>
              </a:defRPr>
            </a:lvl3pPr>
            <a:lvl4pPr>
              <a:defRPr>
                <a:solidFill>
                  <a:schemeClr val="bg2">
                    <a:lumMod val="90000"/>
                  </a:schemeClr>
                </a:solidFill>
              </a:defRPr>
            </a:lvl4pPr>
            <a:lvl5pPr>
              <a:defRPr>
                <a:solidFill>
                  <a:schemeClr val="bg2">
                    <a:lumMod val="9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ADEF0-C93F-417D-B91B-97F2D7787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AD666-270C-47CE-BCB5-3D5C458FA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/>
              <a:t>Join the Conversation #AIHackDayOnline @PatrickZhao</a:t>
            </a: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3E126-1D51-4696-AB44-0EB7B0D9F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fld id="{87F69375-2160-4330-B950-4385E7D89BFE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2315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671011"/>
          </a:xfrm>
        </p:spPr>
        <p:txBody>
          <a:bodyPr lIns="180000" tIns="46800" rIns="180000" bIns="4680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52475" y="3162300"/>
            <a:ext cx="4268788" cy="3057525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>
          <a:xfrm>
            <a:off x="752475" y="6356350"/>
            <a:ext cx="4268704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Join the Conversation #AIHackDayOnline @PatrickZhao</a:t>
            </a:r>
          </a:p>
        </p:txBody>
      </p:sp>
    </p:spTree>
    <p:extLst>
      <p:ext uri="{BB962C8B-B14F-4D97-AF65-F5344CB8AC3E}">
        <p14:creationId xmlns:p14="http://schemas.microsoft.com/office/powerpoint/2010/main" val="3124756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Join the Conversation #AIHackDayOnline @PatrickZhao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52902" y="368300"/>
            <a:ext cx="10686196" cy="5861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5824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Join the Conversation #AIHackDayOnline @PatrickZhao</a:t>
            </a:r>
          </a:p>
        </p:txBody>
      </p:sp>
    </p:spTree>
    <p:extLst>
      <p:ext uri="{BB962C8B-B14F-4D97-AF65-F5344CB8AC3E}">
        <p14:creationId xmlns:p14="http://schemas.microsoft.com/office/powerpoint/2010/main" val="2189477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0" y="67234"/>
            <a:ext cx="12192000" cy="6790765"/>
          </a:xfrm>
          <a:noFill/>
        </p:spPr>
        <p:txBody>
          <a:bodyPr>
            <a:norm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8035" y="5355457"/>
            <a:ext cx="6923965" cy="552973"/>
          </a:xfrm>
          <a:solidFill>
            <a:schemeClr val="tx1">
              <a:alpha val="75000"/>
            </a:schemeClr>
          </a:solidFill>
        </p:spPr>
        <p:txBody>
          <a:bodyPr lIns="180000" tIns="90000" rIns="180000" b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268035" y="1343025"/>
            <a:ext cx="6923965" cy="3848100"/>
          </a:xfrm>
          <a:solidFill>
            <a:schemeClr val="tx1">
              <a:alpha val="75000"/>
            </a:schemeClr>
          </a:solidFill>
        </p:spPr>
        <p:txBody>
          <a:bodyPr lIns="18000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</a:t>
            </a:r>
            <a:br>
              <a:rPr lang="en-US" baseline="0"/>
            </a:br>
            <a:r>
              <a:rPr lang="en-AU" baseline="0"/>
              <a:t>Title with Optional Background Image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#AIHackDayOnline @PatrickZhao</a:t>
            </a:r>
          </a:p>
        </p:txBody>
      </p:sp>
    </p:spTree>
    <p:extLst>
      <p:ext uri="{BB962C8B-B14F-4D97-AF65-F5344CB8AC3E}">
        <p14:creationId xmlns:p14="http://schemas.microsoft.com/office/powerpoint/2010/main" val="3871137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lack_lines_v03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 out="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350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8035" y="5355458"/>
            <a:ext cx="6923965" cy="552972"/>
          </a:xfrm>
          <a:solidFill>
            <a:schemeClr val="tx1">
              <a:alpha val="75000"/>
            </a:schemeClr>
          </a:solidFill>
        </p:spPr>
        <p:txBody>
          <a:bodyPr lIns="180000" tIns="90000" rIns="180000" b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68035" y="1343025"/>
            <a:ext cx="6923965" cy="3848100"/>
          </a:xfrm>
          <a:solidFill>
            <a:schemeClr val="tx1">
              <a:alpha val="75000"/>
            </a:schemeClr>
          </a:solidFill>
        </p:spPr>
        <p:txBody>
          <a:bodyPr lIns="18000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</a:t>
            </a:r>
            <a:br>
              <a:rPr lang="en-US" baseline="0"/>
            </a:br>
            <a:r>
              <a:rPr lang="en-AU" baseline="0"/>
              <a:t>Title with Video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Join the Conversation #AIHackDayOnline @PatrickZhao</a:t>
            </a:r>
          </a:p>
        </p:txBody>
      </p:sp>
    </p:spTree>
    <p:extLst>
      <p:ext uri="{BB962C8B-B14F-4D97-AF65-F5344CB8AC3E}">
        <p14:creationId xmlns:p14="http://schemas.microsoft.com/office/powerpoint/2010/main" val="116680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036" y="1690688"/>
            <a:ext cx="6171061" cy="610035"/>
          </a:xfrm>
          <a:noFill/>
        </p:spPr>
        <p:txBody>
          <a:bodyPr lIns="180000" tIns="90000" rIns="180000" bIns="900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Credentials, qualifications, </a:t>
            </a:r>
            <a:r>
              <a:rPr lang="en-US" err="1"/>
              <a:t>etc</a:t>
            </a:r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7" y="368968"/>
            <a:ext cx="6171060" cy="1321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5267325" y="2300724"/>
            <a:ext cx="6171773" cy="3947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5267324" y="6356350"/>
            <a:ext cx="617177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Join the Conversation #AIHackDayOnline @PatrickZhao</a:t>
            </a:r>
          </a:p>
        </p:txBody>
      </p:sp>
    </p:spTree>
    <p:extLst>
      <p:ext uri="{BB962C8B-B14F-4D97-AF65-F5344CB8AC3E}">
        <p14:creationId xmlns:p14="http://schemas.microsoft.com/office/powerpoint/2010/main" val="1857960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68036" y="368968"/>
            <a:ext cx="6171061" cy="1321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67325" y="1828800"/>
            <a:ext cx="6171773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5267324" y="6356350"/>
            <a:ext cx="6171773" cy="365125"/>
          </a:xfrm>
        </p:spPr>
        <p:txBody>
          <a:bodyPr/>
          <a:lstStyle/>
          <a:p>
            <a:r>
              <a:rPr lang="en-US"/>
              <a:t>Join the Conversation #AIHackDayOnline @PatrickZhao</a:t>
            </a:r>
          </a:p>
        </p:txBody>
      </p:sp>
    </p:spTree>
    <p:extLst>
      <p:ext uri="{BB962C8B-B14F-4D97-AF65-F5344CB8AC3E}">
        <p14:creationId xmlns:p14="http://schemas.microsoft.com/office/powerpoint/2010/main" val="367715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296" y="1080174"/>
            <a:ext cx="6923690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Item #1</a:t>
            </a:r>
            <a:endParaRPr lang="en-AU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5" hasCustomPrompt="1"/>
          </p:nvPr>
        </p:nvSpPr>
        <p:spPr>
          <a:xfrm>
            <a:off x="5268296" y="3576416"/>
            <a:ext cx="6923689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/>
              <a:t>Item #4</a:t>
            </a:r>
            <a:endParaRPr lang="en-US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5268036" y="2744336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Item #3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8" hasCustomPrompt="1"/>
          </p:nvPr>
        </p:nvSpPr>
        <p:spPr>
          <a:xfrm>
            <a:off x="5268036" y="4408497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/>
              <a:t>Item #5</a:t>
            </a:r>
            <a:endParaRPr lang="en-US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9" hasCustomPrompt="1"/>
          </p:nvPr>
        </p:nvSpPr>
        <p:spPr>
          <a:xfrm>
            <a:off x="5268034" y="5240577"/>
            <a:ext cx="6923965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Item #6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5268035" y="1912255"/>
            <a:ext cx="6923964" cy="703712"/>
          </a:xfrm>
          <a:solidFill>
            <a:schemeClr val="tx1">
              <a:alpha val="75000"/>
            </a:schemeClr>
          </a:solidFill>
        </p:spPr>
        <p:txBody>
          <a:bodyPr lIns="180000" rIns="180000" anchor="ctr" anchorCtr="0"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/>
              <a:t>Item #2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682790"/>
            <a:ext cx="4342975" cy="5689600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5849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0">
            <a:alphaModFix amt="75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1321720"/>
          </a:xfrm>
          <a:prstGeom prst="rect">
            <a:avLst/>
          </a:prstGeom>
          <a:noFill/>
          <a:effectLst/>
        </p:spPr>
        <p:txBody>
          <a:bodyPr vert="horz" lIns="180000" tIns="46800" rIns="180000" bIns="4680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902" y="1825625"/>
            <a:ext cx="10686196" cy="4394200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12192000" cy="54590"/>
          </a:xfrm>
          <a:prstGeom prst="rect">
            <a:avLst/>
          </a:prstGeom>
          <a:solidFill>
            <a:srgbClr val="CC4141"/>
          </a:solidFill>
          <a:ln>
            <a:noFill/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Join the Conversation #AIHackDayOnline @PatrickZhao</a:t>
            </a:r>
          </a:p>
        </p:txBody>
      </p:sp>
    </p:spTree>
    <p:extLst>
      <p:ext uri="{BB962C8B-B14F-4D97-AF65-F5344CB8AC3E}">
        <p14:creationId xmlns:p14="http://schemas.microsoft.com/office/powerpoint/2010/main" val="110613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21" r:id="rId2"/>
    <p:sldLayoutId id="2147483678" r:id="rId3"/>
    <p:sldLayoutId id="2147483679" r:id="rId4"/>
    <p:sldLayoutId id="2147483664" r:id="rId5"/>
    <p:sldLayoutId id="2147483680" r:id="rId6"/>
    <p:sldLayoutId id="2147483672" r:id="rId7"/>
    <p:sldLayoutId id="2147483682" r:id="rId8"/>
    <p:sldLayoutId id="2147483673" r:id="rId9"/>
    <p:sldLayoutId id="2147483667" r:id="rId10"/>
    <p:sldLayoutId id="2147483669" r:id="rId11"/>
    <p:sldLayoutId id="2147483674" r:id="rId12"/>
    <p:sldLayoutId id="2147483676" r:id="rId13"/>
    <p:sldLayoutId id="2147483675" r:id="rId14"/>
    <p:sldLayoutId id="2147483699" r:id="rId15"/>
    <p:sldLayoutId id="2147483701" r:id="rId16"/>
    <p:sldLayoutId id="2147483700" r:id="rId17"/>
    <p:sldLayoutId id="2147483722" r:id="rId18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&#8203;&#8203;https:/aihackday.com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linkedin.com/in/patrickzhao1989" TargetMode="External"/><Relationship Id="rId3" Type="http://schemas.openxmlformats.org/officeDocument/2006/relationships/image" Target="../media/image9.png"/><Relationship Id="rId7" Type="http://schemas.openxmlformats.org/officeDocument/2006/relationships/hyperlink" Target="https://twitter.com/paladinapay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emf"/><Relationship Id="rId11" Type="http://schemas.openxmlformats.org/officeDocument/2006/relationships/image" Target="../media/image13.png"/><Relationship Id="rId5" Type="http://schemas.openxmlformats.org/officeDocument/2006/relationships/image" Target="../media/image11.emf"/><Relationship Id="rId10" Type="http://schemas.openxmlformats.org/officeDocument/2006/relationships/hyperlink" Target="https://www.patrickzhao.co/" TargetMode="External"/><Relationship Id="rId4" Type="http://schemas.openxmlformats.org/officeDocument/2006/relationships/image" Target="../media/image10.png"/><Relationship Id="rId9" Type="http://schemas.openxmlformats.org/officeDocument/2006/relationships/hyperlink" Target="https://github.com/PatrickZhao1989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edium.com/microsoftazure/9-advanced-tips-for-production-machine-learning-6bbdebf49a6f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microsoft.com/en-us/azure/machine-learning/tutorial-train-deploy-image-classification-model-vscod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9485D7-D1E5-4FC6-89B6-80684AA6E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2"/>
          <p:cNvSpPr txBox="1">
            <a:spLocks/>
          </p:cNvSpPr>
          <p:nvPr/>
        </p:nvSpPr>
        <p:spPr>
          <a:xfrm>
            <a:off x="2727064" y="4365755"/>
            <a:ext cx="6571129" cy="5529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3949A64-5D92-4E1C-92B5-A5DB5FF6F15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Join the Conversation #AIHackDayOnline @PatrickZhao</a:t>
            </a:r>
          </a:p>
        </p:txBody>
      </p:sp>
    </p:spTree>
    <p:extLst>
      <p:ext uri="{BB962C8B-B14F-4D97-AF65-F5344CB8AC3E}">
        <p14:creationId xmlns:p14="http://schemas.microsoft.com/office/powerpoint/2010/main" val="3067959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3">
            <a:extLst>
              <a:ext uri="{FF2B5EF4-FFF2-40B4-BE49-F238E27FC236}">
                <a16:creationId xmlns:a16="http://schemas.microsoft.com/office/drawing/2014/main" id="{6CF72D5C-6FBD-4F71-8CE1-07F16FC24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4" b="812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4EC298-6B3E-4A7F-9A37-EC70D68E3A5C}"/>
              </a:ext>
            </a:extLst>
          </p:cNvPr>
          <p:cNvSpPr txBox="1"/>
          <p:nvPr/>
        </p:nvSpPr>
        <p:spPr>
          <a:xfrm>
            <a:off x="304801" y="2582571"/>
            <a:ext cx="4659086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sz="7200" b="1" dirty="0">
                <a:solidFill>
                  <a:srgbClr val="662C92"/>
                </a:solidFill>
                <a:latin typeface="Capture it" panose="02000500000000000000" pitchFamily="2" charset="0"/>
                <a:ea typeface="Roboto" panose="02000000000000000000" pitchFamily="2" charset="0"/>
                <a:cs typeface="Cavolini" panose="020B0502040204020203" pitchFamily="66" charset="0"/>
              </a:rPr>
              <a:t>S</a:t>
            </a:r>
            <a:r>
              <a:rPr lang="en-AU" sz="7200" b="1" dirty="0">
                <a:solidFill>
                  <a:schemeClr val="bg1"/>
                </a:solidFill>
                <a:latin typeface="Capture it" panose="02000500000000000000" pitchFamily="2" charset="0"/>
                <a:ea typeface="Roboto" panose="02000000000000000000" pitchFamily="2" charset="0"/>
                <a:cs typeface="Cavolini" panose="020B0502040204020203" pitchFamily="66" charset="0"/>
              </a:rPr>
              <a:t>ummary</a:t>
            </a:r>
            <a:endParaRPr lang="en-AU" sz="5400" b="1" dirty="0">
              <a:solidFill>
                <a:schemeClr val="bg1"/>
              </a:solidFill>
              <a:latin typeface="Capture it" panose="02000500000000000000" pitchFamily="2" charset="0"/>
              <a:ea typeface="Roboto" panose="02000000000000000000" pitchFamily="2" charset="0"/>
              <a:cs typeface="Cavolini" panose="020B0502040204020203" pitchFamily="66" charset="0"/>
            </a:endParaRP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38C9CA1-C0B3-4DEB-8EF9-E3D210C5151A}"/>
              </a:ext>
            </a:extLst>
          </p:cNvPr>
          <p:cNvSpPr txBox="1">
            <a:spLocks/>
          </p:cNvSpPr>
          <p:nvPr/>
        </p:nvSpPr>
        <p:spPr>
          <a:xfrm>
            <a:off x="5190309" y="3123984"/>
            <a:ext cx="6827519" cy="746738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bg1"/>
                </a:solidFill>
                <a:latin typeface="Frutiger" panose="020B0500000000000000" pitchFamily="34" charset="0"/>
              </a:rPr>
              <a:t>Azure Machine Learning Service 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8557F96D-4AC5-477F-B41B-2FFEFAB396E8}"/>
              </a:ext>
            </a:extLst>
          </p:cNvPr>
          <p:cNvSpPr txBox="1">
            <a:spLocks/>
          </p:cNvSpPr>
          <p:nvPr/>
        </p:nvSpPr>
        <p:spPr>
          <a:xfrm>
            <a:off x="5190309" y="1944210"/>
            <a:ext cx="6827519" cy="746738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bg2"/>
                </a:solidFill>
                <a:latin typeface="Frutiger" panose="020B0500000000000000" pitchFamily="34" charset="0"/>
                <a:cs typeface="Cavolini" panose="020B0502040204020203" pitchFamily="66" charset="0"/>
              </a:rPr>
              <a:t>Machine learning and deep learning framework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499F52C-0DB8-4ECA-8E26-1AA390555FFB}"/>
              </a:ext>
            </a:extLst>
          </p:cNvPr>
          <p:cNvSpPr txBox="1">
            <a:spLocks/>
          </p:cNvSpPr>
          <p:nvPr/>
        </p:nvSpPr>
        <p:spPr>
          <a:xfrm>
            <a:off x="5190309" y="4303755"/>
            <a:ext cx="6827519" cy="746738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bg1"/>
                </a:solidFill>
                <a:latin typeface="Frutiger" panose="020B0500000000000000" pitchFamily="34" charset="0"/>
              </a:rPr>
              <a:t>Demo in VS Code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7A84E2-E762-47AD-9F43-3D37C8236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7A7A7A"/>
                </a:solidFill>
              </a:rPr>
              <a:t>Join the Conversation #AIHackDayOnline @PatrickZhao</a:t>
            </a:r>
            <a:endParaRPr lang="en-AU" dirty="0">
              <a:solidFill>
                <a:srgbClr val="7A7A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74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 animBg="1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687CD2A-26CD-4BD9-BB09-7798C2873F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9793" y="1918364"/>
            <a:ext cx="6165669" cy="3468189"/>
          </a:xfrm>
          <a:prstGeom prst="rect">
            <a:avLst/>
          </a:prstGeom>
        </p:spPr>
      </p:pic>
      <p:sp>
        <p:nvSpPr>
          <p:cNvPr id="6" name="Subtitle 5"/>
          <p:cNvSpPr>
            <a:spLocks noGrp="1"/>
          </p:cNvSpPr>
          <p:nvPr>
            <p:ph type="body" sz="quarter" idx="4294967295"/>
          </p:nvPr>
        </p:nvSpPr>
        <p:spPr>
          <a:xfrm>
            <a:off x="752902" y="436728"/>
            <a:ext cx="10686197" cy="5940327"/>
          </a:xfrm>
        </p:spPr>
        <p:txBody>
          <a:bodyPr anchor="b"/>
          <a:lstStyle/>
          <a:p>
            <a:pPr algn="ctr"/>
            <a:endParaRPr lang="en-AU" sz="1800" dirty="0"/>
          </a:p>
        </p:txBody>
      </p:sp>
      <p:sp>
        <p:nvSpPr>
          <p:cNvPr id="3" name="Subtitle 12"/>
          <p:cNvSpPr txBox="1">
            <a:spLocks/>
          </p:cNvSpPr>
          <p:nvPr/>
        </p:nvSpPr>
        <p:spPr>
          <a:xfrm>
            <a:off x="2727064" y="4365755"/>
            <a:ext cx="6571129" cy="5529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421810-FC42-43CD-AD7E-0D73F15B46B6}"/>
              </a:ext>
            </a:extLst>
          </p:cNvPr>
          <p:cNvSpPr txBox="1"/>
          <p:nvPr/>
        </p:nvSpPr>
        <p:spPr>
          <a:xfrm>
            <a:off x="2929793" y="597052"/>
            <a:ext cx="6165670" cy="976892"/>
          </a:xfrm>
          <a:prstGeom prst="rect">
            <a:avLst/>
          </a:prstGeom>
          <a:noFill/>
        </p:spPr>
        <p:txBody>
          <a:bodyPr wrap="square" rtlCol="0" anchor="ctr">
            <a:normAutofit fontScale="92500" lnSpcReduction="10000"/>
          </a:bodyPr>
          <a:lstStyle/>
          <a:p>
            <a:pPr algn="ctr"/>
            <a:r>
              <a:rPr lang="en-AU" sz="6600" b="1" dirty="0">
                <a:latin typeface="Capture it" panose="02000500000000000000" pitchFamily="2" charset="0"/>
              </a:rPr>
              <a:t>Thank You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85340A-0AA3-470E-A1FC-811A132FA8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Join the Conversation #AIHackDayOnline @PatrickZhao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0365DE-EFCB-4E31-98C0-236E8F28A52E}"/>
              </a:ext>
            </a:extLst>
          </p:cNvPr>
          <p:cNvSpPr txBox="1"/>
          <p:nvPr/>
        </p:nvSpPr>
        <p:spPr>
          <a:xfrm>
            <a:off x="2929792" y="636605"/>
            <a:ext cx="6165670" cy="937339"/>
          </a:xfrm>
          <a:prstGeom prst="rect">
            <a:avLst/>
          </a:prstGeom>
          <a:noFill/>
        </p:spPr>
        <p:txBody>
          <a:bodyPr wrap="square" rtlCol="0" anchor="ctr">
            <a:normAutofit fontScale="92500" lnSpcReduction="10000"/>
          </a:bodyPr>
          <a:lstStyle/>
          <a:p>
            <a:pPr algn="ctr"/>
            <a:r>
              <a:rPr lang="en-AU" sz="6600" b="1" dirty="0">
                <a:latin typeface="Capture it" panose="02000500000000000000" pitchFamily="2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42231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3" b="8203"/>
          <a:stretch>
            <a:fillRect/>
          </a:stretch>
        </p:blipFill>
        <p:spPr>
          <a:xfrm>
            <a:off x="0" y="0"/>
            <a:ext cx="12192000" cy="6857999"/>
          </a:xfrm>
        </p:spPr>
      </p:pic>
      <p:sp>
        <p:nvSpPr>
          <p:cNvPr id="15" name="Text Placeholder 14"/>
          <p:cNvSpPr>
            <a:spLocks noGrp="1"/>
          </p:cNvSpPr>
          <p:nvPr>
            <p:ph type="subTitle" idx="1"/>
          </p:nvPr>
        </p:nvSpPr>
        <p:spPr>
          <a:xfrm>
            <a:off x="5369858" y="5057483"/>
            <a:ext cx="6436659" cy="552973"/>
          </a:xfrm>
        </p:spPr>
        <p:txBody>
          <a:bodyPr>
            <a:normAutofit fontScale="77500" lnSpcReduction="20000"/>
          </a:bodyPr>
          <a:lstStyle/>
          <a:p>
            <a:r>
              <a:rPr lang="en-AU" sz="3400" b="1" dirty="0">
                <a:solidFill>
                  <a:schemeClr val="bg2"/>
                </a:solidFill>
                <a:latin typeface="Frutiger" panose="020B0500000000000000" pitchFamily="34" charset="0"/>
                <a:cs typeface="Cavolini" panose="020B0502040204020203" pitchFamily="66" charset="0"/>
              </a:rPr>
              <a:t>AI Hack Day Online 2020 </a:t>
            </a:r>
            <a:r>
              <a:rPr lang="en-AU" dirty="0">
                <a:latin typeface="Frutiger" panose="020B0500000000000000" pitchFamily="34" charset="0"/>
                <a:hlinkClick r:id="rId3"/>
              </a:rPr>
              <a:t>https://aihackday.com/</a:t>
            </a:r>
            <a:endParaRPr lang="en-US" dirty="0">
              <a:latin typeface="Frutiger" panose="020B0500000000000000" pitchFamily="34" charset="0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369859" y="647802"/>
            <a:ext cx="6436659" cy="3829113"/>
          </a:xfrm>
        </p:spPr>
        <p:txBody>
          <a:bodyPr>
            <a:normAutofit/>
          </a:bodyPr>
          <a:lstStyle/>
          <a:p>
            <a:r>
              <a:rPr lang="en-AU" sz="4400" b="1" dirty="0">
                <a:solidFill>
                  <a:schemeClr val="bg2"/>
                </a:solidFill>
                <a:latin typeface="Frutiger" panose="020B0500000000000000" pitchFamily="34" charset="0"/>
                <a:cs typeface="Cavolini" panose="020B0502040204020203" pitchFamily="66" charset="0"/>
              </a:rPr>
              <a:t>Getting started with Azure Machine Learning Service</a:t>
            </a:r>
            <a:endParaRPr lang="en-US" sz="4400" b="1" dirty="0">
              <a:solidFill>
                <a:schemeClr val="bg2"/>
              </a:solidFill>
              <a:latin typeface="Frutiger" panose="020B0500000000000000" pitchFamily="34" charset="0"/>
              <a:cs typeface="Cavolini" panose="020B0502040204020203" pitchFamily="66" charset="0"/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Frutiger" panose="020B0500000000000000" pitchFamily="34" charset="0"/>
              </a:rPr>
              <a:t>Join the Conversation #AIHackDayOnline @PatrickZhao</a:t>
            </a:r>
            <a:endParaRPr lang="en-US" dirty="0">
              <a:solidFill>
                <a:schemeClr val="bg1"/>
              </a:solidFill>
              <a:latin typeface="Frutiger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98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>
          <a:xfrm>
            <a:off x="5268036" y="1690688"/>
            <a:ext cx="6171061" cy="382387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>
                <a:latin typeface="Frutiger" panose="020B0500000000000000" pitchFamily="34" charset="0"/>
                <a:cs typeface="Cavolini" panose="020B0502040204020203" pitchFamily="66" charset="0"/>
              </a:rPr>
              <a:t>Senior Software Architect @SSW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268037" y="833718"/>
            <a:ext cx="6171060" cy="856970"/>
          </a:xfrm>
        </p:spPr>
        <p:txBody>
          <a:bodyPr/>
          <a:lstStyle/>
          <a:p>
            <a:r>
              <a:rPr lang="en-AU" b="1" dirty="0">
                <a:latin typeface="Capture it" panose="02000500000000000000" pitchFamily="2" charset="0"/>
                <a:cs typeface="Cavolini" panose="020B0502040204020203" pitchFamily="66" charset="0"/>
              </a:rPr>
              <a:t>Patrick Zhao</a:t>
            </a:r>
            <a:endParaRPr lang="en-US" b="1" dirty="0">
              <a:latin typeface="Capture it" panose="02000500000000000000" pitchFamily="2" charset="0"/>
              <a:cs typeface="Cavolini" panose="020B0502040204020203" pitchFamily="66" charset="0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5598973" y="4784925"/>
            <a:ext cx="6099967" cy="1239357"/>
          </a:xfrm>
        </p:spPr>
        <p:txBody>
          <a:bodyPr>
            <a:normAutofit fontScale="92500"/>
          </a:bodyPr>
          <a:lstStyle/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AU" sz="1600" b="1" dirty="0">
                <a:latin typeface="Frutiger" panose="020B0500000000000000" pitchFamily="34" charset="0"/>
              </a:rPr>
              <a:t>Over 6 years experience in FinTech industry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AU" sz="1600" b="1" dirty="0">
                <a:latin typeface="Frutiger" panose="020B0500000000000000" pitchFamily="34" charset="0"/>
              </a:rPr>
              <a:t>Successfully delivered a number of data analytics and machine learning solutions 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AU" sz="1600" b="1" dirty="0">
                <a:latin typeface="Frutiger" panose="020B0500000000000000" pitchFamily="34" charset="0"/>
              </a:rPr>
              <a:t>Enthusiast in machine learning and cloud technology (Azure)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98F508A-E241-4AEB-A343-A1091C1EB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03" y="947795"/>
            <a:ext cx="3878148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5F51BA-2E86-492D-A93A-D0E72B26C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186" y="3414342"/>
            <a:ext cx="354782" cy="35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50F395D-D4C7-4ECF-A68A-4F556CECA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186" y="4004497"/>
            <a:ext cx="354782" cy="35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BE4563-B658-4761-A8B9-D8BF59C98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5186" y="2227749"/>
            <a:ext cx="354781" cy="3528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21E48F-82B1-4105-A57D-B66E1607F7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5186" y="2821646"/>
            <a:ext cx="354782" cy="3528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58A51E-91B6-4162-9B92-8A7305CC539D}"/>
              </a:ext>
            </a:extLst>
          </p:cNvPr>
          <p:cNvSpPr txBox="1"/>
          <p:nvPr/>
        </p:nvSpPr>
        <p:spPr>
          <a:xfrm>
            <a:off x="6316977" y="2200247"/>
            <a:ext cx="4732019" cy="354783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>
            <a:defPPr>
              <a:defRPr lang="en-US"/>
            </a:defPPr>
          </a:lstStyle>
          <a:p>
            <a:r>
              <a:rPr lang="en-AU" dirty="0">
                <a:latin typeface="Frutiger" panose="020B0500000000000000" pitchFamily="34" charset="0"/>
                <a:hlinkClick r:id="rId7"/>
              </a:rPr>
              <a:t>https://twitter.com/paladinapay</a:t>
            </a:r>
            <a:endParaRPr lang="en-AU" dirty="0">
              <a:latin typeface="Frutiger" panose="020B0500000000000000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82EBC4-D448-4EDE-A1A9-F52796D46D08}"/>
              </a:ext>
            </a:extLst>
          </p:cNvPr>
          <p:cNvSpPr txBox="1"/>
          <p:nvPr/>
        </p:nvSpPr>
        <p:spPr>
          <a:xfrm>
            <a:off x="6316977" y="2834866"/>
            <a:ext cx="4732019" cy="354782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r>
              <a:rPr lang="en-AU" dirty="0">
                <a:latin typeface="Frutiger" panose="020B0500000000000000" pitchFamily="34" charset="0"/>
                <a:hlinkClick r:id="rId8"/>
              </a:rPr>
              <a:t>https://linkedin.com/in/patrickzhao1989</a:t>
            </a:r>
            <a:endParaRPr lang="en-AU" dirty="0">
              <a:latin typeface="Frutiger" panose="020B0500000000000000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070DD1-1B83-478D-ABE0-2C807044DED7}"/>
              </a:ext>
            </a:extLst>
          </p:cNvPr>
          <p:cNvSpPr txBox="1"/>
          <p:nvPr/>
        </p:nvSpPr>
        <p:spPr>
          <a:xfrm>
            <a:off x="6316977" y="3414342"/>
            <a:ext cx="4732019" cy="354782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r>
              <a:rPr lang="en-AU" dirty="0">
                <a:latin typeface="Frutiger" panose="020B0500000000000000" pitchFamily="34" charset="0"/>
                <a:hlinkClick r:id="rId9"/>
              </a:rPr>
              <a:t>https://github.com/PatrickZhao1989</a:t>
            </a:r>
            <a:endParaRPr lang="en-AU" dirty="0">
              <a:latin typeface="Frutiger" panose="020B0500000000000000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B37632-E764-425C-8E1F-B9CCA0D8987B}"/>
              </a:ext>
            </a:extLst>
          </p:cNvPr>
          <p:cNvSpPr txBox="1"/>
          <p:nvPr/>
        </p:nvSpPr>
        <p:spPr>
          <a:xfrm>
            <a:off x="6316977" y="4004497"/>
            <a:ext cx="4732021" cy="354782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r>
              <a:rPr lang="en-AU" dirty="0">
                <a:latin typeface="Frutiger" panose="020B0500000000000000" pitchFamily="34" charset="0"/>
                <a:hlinkClick r:id="rId10"/>
              </a:rPr>
              <a:t>https://www.patrickzhao.co</a:t>
            </a:r>
            <a:endParaRPr lang="en-AU" dirty="0">
              <a:latin typeface="Frutiger" panose="020B0500000000000000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365A6A-AC76-43BE-845F-6A4E137CCAA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#AIHackDayOnline @PatrickZhao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F8C807-2633-4A53-A362-BD9399CAC75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787" y="947795"/>
            <a:ext cx="1662377" cy="166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88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7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7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75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0" grpId="0"/>
      <p:bldP spid="12" grpId="0" build="p"/>
      <p:bldP spid="6" grpId="0"/>
      <p:bldP spid="20" grpId="0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3">
            <a:extLst>
              <a:ext uri="{FF2B5EF4-FFF2-40B4-BE49-F238E27FC236}">
                <a16:creationId xmlns:a16="http://schemas.microsoft.com/office/drawing/2014/main" id="{6CF72D5C-6FBD-4F71-8CE1-07F16FC24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4" b="812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4EC298-6B3E-4A7F-9A37-EC70D68E3A5C}"/>
              </a:ext>
            </a:extLst>
          </p:cNvPr>
          <p:cNvSpPr txBox="1"/>
          <p:nvPr/>
        </p:nvSpPr>
        <p:spPr>
          <a:xfrm>
            <a:off x="304800" y="2582571"/>
            <a:ext cx="3831771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sz="7200" b="1" dirty="0">
                <a:solidFill>
                  <a:srgbClr val="662C92"/>
                </a:solidFill>
                <a:latin typeface="Capture it" panose="02000500000000000000" pitchFamily="2" charset="0"/>
                <a:ea typeface="Roboto" panose="02000000000000000000" pitchFamily="2" charset="0"/>
                <a:cs typeface="Cavolini" panose="020B0502040204020203" pitchFamily="66" charset="0"/>
              </a:rPr>
              <a:t>A</a:t>
            </a:r>
            <a:r>
              <a:rPr lang="en-AU" sz="7200" b="1" dirty="0">
                <a:solidFill>
                  <a:schemeClr val="bg2"/>
                </a:solidFill>
                <a:latin typeface="Capture it" panose="02000500000000000000" pitchFamily="2" charset="0"/>
                <a:ea typeface="Roboto" panose="02000000000000000000" pitchFamily="2" charset="0"/>
                <a:cs typeface="Cavolini" panose="020B0502040204020203" pitchFamily="66" charset="0"/>
              </a:rPr>
              <a:t>genda</a:t>
            </a:r>
            <a:endParaRPr lang="en-AU" sz="5400" b="1" dirty="0">
              <a:solidFill>
                <a:schemeClr val="bg2"/>
              </a:solidFill>
              <a:latin typeface="Capture it" panose="02000500000000000000" pitchFamily="2" charset="0"/>
              <a:ea typeface="Roboto" panose="02000000000000000000" pitchFamily="2" charset="0"/>
              <a:cs typeface="Cavolini" panose="020B0502040204020203" pitchFamily="66" charset="0"/>
            </a:endParaRP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38C9CA1-C0B3-4DEB-8EF9-E3D210C5151A}"/>
              </a:ext>
            </a:extLst>
          </p:cNvPr>
          <p:cNvSpPr txBox="1">
            <a:spLocks/>
          </p:cNvSpPr>
          <p:nvPr/>
        </p:nvSpPr>
        <p:spPr>
          <a:xfrm>
            <a:off x="4565647" y="3370933"/>
            <a:ext cx="7452182" cy="823934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Frutiger" panose="020B0500000000000000" pitchFamily="34" charset="0"/>
              </a:rPr>
              <a:t>Azure Machine Learning Service 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8557F96D-4AC5-477F-B41B-2FFEFAB396E8}"/>
              </a:ext>
            </a:extLst>
          </p:cNvPr>
          <p:cNvSpPr txBox="1">
            <a:spLocks/>
          </p:cNvSpPr>
          <p:nvPr/>
        </p:nvSpPr>
        <p:spPr>
          <a:xfrm>
            <a:off x="4565647" y="2170604"/>
            <a:ext cx="7452182" cy="823934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>
            <a:normAutofit fontScale="925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bg2"/>
                </a:solidFill>
                <a:latin typeface="Frutiger" panose="020B0500000000000000" pitchFamily="34" charset="0"/>
                <a:cs typeface="Cavolini" panose="020B0502040204020203" pitchFamily="66" charset="0"/>
              </a:rPr>
              <a:t>Machine learning and deep learning framework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499F52C-0DB8-4ECA-8E26-1AA390555FFB}"/>
              </a:ext>
            </a:extLst>
          </p:cNvPr>
          <p:cNvSpPr txBox="1">
            <a:spLocks/>
          </p:cNvSpPr>
          <p:nvPr/>
        </p:nvSpPr>
        <p:spPr>
          <a:xfrm>
            <a:off x="4565647" y="4571262"/>
            <a:ext cx="7452182" cy="823934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Frutiger" panose="020B0500000000000000" pitchFamily="34" charset="0"/>
              </a:rPr>
              <a:t>Demo in VS Code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B1F7F1-695F-42BA-A134-A150D1787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Join the Conversation #AIHackDayOnline @PatrickZhao</a:t>
            </a: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04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 animBg="1"/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1" y="638175"/>
            <a:ext cx="10600898" cy="1050924"/>
          </a:xfrm>
        </p:spPr>
        <p:txBody>
          <a:bodyPr>
            <a:normAutofit/>
          </a:bodyPr>
          <a:lstStyle/>
          <a:p>
            <a:r>
              <a:rPr lang="en-AU" b="1" dirty="0">
                <a:latin typeface="Capture it" panose="02000500000000000000" pitchFamily="2" charset="0"/>
              </a:rPr>
              <a:t>Machine</a:t>
            </a:r>
            <a:r>
              <a:rPr lang="en-AU" sz="6000" b="1" dirty="0">
                <a:latin typeface="Capture it" panose="02000500000000000000" pitchFamily="2" charset="0"/>
              </a:rPr>
              <a:t> </a:t>
            </a:r>
            <a:r>
              <a:rPr lang="en-AU" b="1" dirty="0">
                <a:latin typeface="Capture it" panose="02000500000000000000" pitchFamily="2" charset="0"/>
              </a:rPr>
              <a:t>Learning</a:t>
            </a:r>
            <a:endParaRPr lang="en-US" sz="6000" b="1" dirty="0">
              <a:latin typeface="Capture it" panose="02000500000000000000" pitchFamily="2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52902" y="1828801"/>
            <a:ext cx="10600898" cy="439102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latin typeface="Frutiger" panose="020B0500000000000000" pitchFamily="34" charset="0"/>
              </a:rPr>
              <a:t>Creation of algorithms which can modify itself without human intervention to produce desired output by feeding itself structured data​.</a:t>
            </a:r>
            <a:endParaRPr lang="en-AU" sz="2800" dirty="0">
              <a:latin typeface="Frutiger" panose="020B0500000000000000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752902" y="6219825"/>
            <a:ext cx="10686196" cy="398689"/>
          </a:xfrm>
        </p:spPr>
        <p:txBody>
          <a:bodyPr/>
          <a:lstStyle/>
          <a:p>
            <a:r>
              <a:rPr lang="en-AU" dirty="0">
                <a:latin typeface="Frutiger" panose="020B0500000000000000" pitchFamily="34" charset="0"/>
              </a:rPr>
              <a:t>Join the Conversation #AIHackDayOnline @PatrickZhao</a:t>
            </a:r>
            <a:endParaRPr lang="en-US" dirty="0">
              <a:latin typeface="Frutiger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60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61851" y="367380"/>
            <a:ext cx="10777248" cy="1321720"/>
          </a:xfrm>
        </p:spPr>
        <p:txBody>
          <a:bodyPr>
            <a:normAutofit/>
          </a:bodyPr>
          <a:lstStyle/>
          <a:p>
            <a:r>
              <a:rPr lang="en-AU" b="1" dirty="0">
                <a:latin typeface="Capture it" panose="02000500000000000000" pitchFamily="2" charset="0"/>
              </a:rPr>
              <a:t>Machine Learning Workflow</a:t>
            </a:r>
            <a:endParaRPr lang="en-US" b="1" dirty="0">
              <a:latin typeface="Capture it" panose="02000500000000000000" pitchFamily="2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66E0092-7E19-44EC-92A0-9F48FB25D28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Join the Conversation #AIHackDayOnline @PatrickZhao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B458D8B-B67C-4632-B16E-E6824E4274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1851" y="2118995"/>
            <a:ext cx="10600898" cy="3474719"/>
          </a:xfrm>
        </p:spPr>
        <p:txBody>
          <a:bodyPr>
            <a:normAutofit/>
          </a:bodyPr>
          <a:lstStyle/>
          <a:p>
            <a:pPr marL="457200" indent="-4572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Frutiger" panose="020B0500000000000000" pitchFamily="34" charset="0"/>
              </a:rPr>
              <a:t>Data feeding/ingestion</a:t>
            </a:r>
          </a:p>
          <a:p>
            <a:pPr marL="457200" indent="-4572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Frutiger" panose="020B0500000000000000" pitchFamily="34" charset="0"/>
              </a:rPr>
              <a:t>Feature engineering/data transformation</a:t>
            </a:r>
          </a:p>
          <a:p>
            <a:pPr marL="457200" indent="-4572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Frutiger" panose="020B0500000000000000" pitchFamily="34" charset="0"/>
              </a:rPr>
              <a:t>Model training</a:t>
            </a:r>
          </a:p>
          <a:p>
            <a:pPr marL="457200" indent="-4572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Frutiger" panose="020B0500000000000000" pitchFamily="34" charset="0"/>
              </a:rPr>
              <a:t>Model registration/versioning</a:t>
            </a:r>
          </a:p>
          <a:p>
            <a:pPr marL="457200" indent="-4572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Frutiger" panose="020B0500000000000000" pitchFamily="34" charset="0"/>
              </a:rPr>
              <a:t>Model serving</a:t>
            </a:r>
          </a:p>
        </p:txBody>
      </p:sp>
    </p:spTree>
    <p:extLst>
      <p:ext uri="{BB962C8B-B14F-4D97-AF65-F5344CB8AC3E}">
        <p14:creationId xmlns:p14="http://schemas.microsoft.com/office/powerpoint/2010/main" val="323280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81A16237-1CEB-401A-83BD-DCFE845F4FB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0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F91B21-4449-4B69-A1EB-F3DCEC687A1E}"/>
              </a:ext>
            </a:extLst>
          </p:cNvPr>
          <p:cNvSpPr txBox="1"/>
          <p:nvPr/>
        </p:nvSpPr>
        <p:spPr>
          <a:xfrm>
            <a:off x="140677" y="6506308"/>
            <a:ext cx="10222523" cy="234461"/>
          </a:xfrm>
          <a:prstGeom prst="rect">
            <a:avLst/>
          </a:prstGeom>
          <a:noFill/>
        </p:spPr>
        <p:txBody>
          <a:bodyPr wrap="square" rtlCol="0" anchor="ctr">
            <a:normAutofit fontScale="62500" lnSpcReduction="20000"/>
          </a:bodyPr>
          <a:lstStyle/>
          <a:p>
            <a:r>
              <a:rPr lang="en-AU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https://medium.com/microsoftazure/9-advanced-tips-for-production-machine-learning-6bbdebf49a6f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7013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0517" y="727968"/>
            <a:ext cx="10968582" cy="961131"/>
          </a:xfrm>
        </p:spPr>
        <p:txBody>
          <a:bodyPr>
            <a:noAutofit/>
          </a:bodyPr>
          <a:lstStyle/>
          <a:p>
            <a:r>
              <a:rPr lang="en-AU" b="1" dirty="0">
                <a:latin typeface="Capture it" panose="02000500000000000000" pitchFamily="2" charset="0"/>
              </a:rPr>
              <a:t>Azure Machine Learning Service</a:t>
            </a:r>
            <a:endParaRPr lang="en-US" b="1" dirty="0">
              <a:latin typeface="Capture it" panose="02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0F48B4-9E3B-49A2-9AF3-B8013AB72437}"/>
              </a:ext>
            </a:extLst>
          </p:cNvPr>
          <p:cNvSpPr txBox="1"/>
          <p:nvPr/>
        </p:nvSpPr>
        <p:spPr>
          <a:xfrm>
            <a:off x="369277" y="1766657"/>
            <a:ext cx="11453446" cy="2930674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800" dirty="0">
                <a:latin typeface="Frutiger" panose="020B0500000000000000" pitchFamily="34" charset="0"/>
              </a:rPr>
              <a:t>One stop workstation for machine learning 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800" dirty="0">
                <a:latin typeface="Frutiger" panose="020B0500000000000000" pitchFamily="34" charset="0"/>
              </a:rPr>
              <a:t>Wide range of productive experiences for building, training and deploying machine learning models faster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800" dirty="0">
                <a:latin typeface="Frutiger" panose="020B0500000000000000" pitchFamily="34" charset="0"/>
              </a:rPr>
              <a:t>Best-in-class support for open-source frameworks and languages including ONNX, TensorFlow, </a:t>
            </a:r>
            <a:r>
              <a:rPr lang="en-US" sz="2800" dirty="0" err="1">
                <a:latin typeface="Frutiger" panose="020B0500000000000000" pitchFamily="34" charset="0"/>
              </a:rPr>
              <a:t>PyTorch</a:t>
            </a:r>
            <a:r>
              <a:rPr lang="en-US" sz="2800" dirty="0">
                <a:latin typeface="Frutiger" panose="020B0500000000000000" pitchFamily="34" charset="0"/>
              </a:rPr>
              <a:t>, Python and 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9D122F-3D18-4141-8C7E-051A9407669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#AIHackDayOnline @PatrickZhao</a:t>
            </a:r>
          </a:p>
        </p:txBody>
      </p:sp>
    </p:spTree>
    <p:extLst>
      <p:ext uri="{BB962C8B-B14F-4D97-AF65-F5344CB8AC3E}">
        <p14:creationId xmlns:p14="http://schemas.microsoft.com/office/powerpoint/2010/main" val="293452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1639" y="612558"/>
            <a:ext cx="10977460" cy="1076541"/>
          </a:xfrm>
        </p:spPr>
        <p:txBody>
          <a:bodyPr>
            <a:normAutofit/>
          </a:bodyPr>
          <a:lstStyle/>
          <a:p>
            <a:r>
              <a:rPr lang="en-AU" b="1" dirty="0">
                <a:latin typeface="Capture it" panose="02000500000000000000" pitchFamily="2" charset="0"/>
              </a:rPr>
              <a:t>Demo</a:t>
            </a:r>
            <a:endParaRPr lang="en-US" b="1" dirty="0">
              <a:latin typeface="Capture it" panose="02000500000000000000" pitchFamily="2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6D121B-840A-4630-985E-8CACC0370D1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#AIHackDayOnline @PatrickZhao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D74839-46EB-4758-B747-27D03B1B0A1E}"/>
              </a:ext>
            </a:extLst>
          </p:cNvPr>
          <p:cNvSpPr txBox="1"/>
          <p:nvPr/>
        </p:nvSpPr>
        <p:spPr>
          <a:xfrm>
            <a:off x="461639" y="1776674"/>
            <a:ext cx="10164932" cy="2246050"/>
          </a:xfrm>
          <a:prstGeom prst="rect">
            <a:avLst/>
          </a:prstGeom>
          <a:noFill/>
        </p:spPr>
        <p:txBody>
          <a:bodyPr wrap="square" rtlCol="0" anchor="ctr">
            <a:normAutofit fontScale="92500" lnSpcReduction="10000"/>
          </a:bodyPr>
          <a:lstStyle/>
          <a:p>
            <a:r>
              <a:rPr lang="en-US" sz="2800" dirty="0">
                <a:latin typeface="Frutiger" panose="020B0500000000000000" pitchFamily="34" charset="0"/>
              </a:rPr>
              <a:t>This demo uses TensorFlow to train an image classification machine learning model that categorizes handwritten digits from 0-9. It does so by creating a neural network that takes the pixel values of 28 px x 28 px image (784 pixels) as input and outputs a list of 10 probabilities, one for each of the digits being classified. Below is a sample of what the data looks like.</a:t>
            </a:r>
            <a:endParaRPr lang="en-AU" sz="2800" dirty="0">
              <a:latin typeface="Frutiger" panose="020B0500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F6B1AA-9B22-4B79-8CEC-04EA38920D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02" y="4221371"/>
            <a:ext cx="9075938" cy="6454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91BBAD-7527-42A2-9890-61E8B4644F8B}"/>
              </a:ext>
            </a:extLst>
          </p:cNvPr>
          <p:cNvSpPr txBox="1"/>
          <p:nvPr/>
        </p:nvSpPr>
        <p:spPr>
          <a:xfrm>
            <a:off x="461639" y="5308847"/>
            <a:ext cx="9534617" cy="645444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r>
              <a:rPr lang="en-AU" dirty="0">
                <a:hlinkClick r:id="rId4"/>
              </a:rPr>
              <a:t>https://docs.microsoft.com/en-us/azure/machine-learning/tutorial-train-deploy-image-classification-model-vscode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58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/>
    </p:bldLst>
  </p:timing>
</p:sld>
</file>

<file path=ppt/theme/theme1.xml><?xml version="1.0" encoding="utf-8"?>
<a:theme xmlns:a="http://schemas.openxmlformats.org/drawingml/2006/main" name="SSW-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2">
            <a:lumMod val="25000"/>
            <a:alpha val="75000"/>
          </a:schemeClr>
        </a:solidFill>
      </a:spPr>
      <a:bodyPr wrap="square" rtlCol="0" anchor="ctr">
        <a:norm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SWPowerPoint-v3-4.potx" id="{5459C7D9-A3AE-4413-BAAF-D979DDD145C5}" vid="{0EEE23AE-EAC1-4D5B-9D78-8ABC5005A7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B0220F7-4F6F-4203-A594-D37F3328F2C2}">
  <we:reference id="wa104038830" version="1.0.0.2" store="en-au" storeType="OMEX"/>
  <we:alternateReferences>
    <we:reference id="WA104038830" version="1.0.0.2" store="WA10403883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914CAE7A61F1498F1EAEED5C1DCAEB" ma:contentTypeVersion="897" ma:contentTypeDescription="Create a new document." ma:contentTypeScope="" ma:versionID="a20cae1b47f228c39cd709fd752255ea">
  <xsd:schema xmlns:xsd="http://www.w3.org/2001/XMLSchema" xmlns:xs="http://www.w3.org/2001/XMLSchema" xmlns:p="http://schemas.microsoft.com/office/2006/metadata/properties" xmlns:ns1="http://schemas.microsoft.com/sharepoint/v3" xmlns:ns2="13258315-3b3e-4bfc-828c-b30faf5ec6e2" xmlns:ns3="2deff577-25d4-4e66-9efa-0096a6c6809b" targetNamespace="http://schemas.microsoft.com/office/2006/metadata/properties" ma:root="true" ma:fieldsID="d6effab9e4126a6438f779f9d6b7f9c4" ns1:_="" ns2:_="" ns3:_="">
    <xsd:import namespace="http://schemas.microsoft.com/sharepoint/v3"/>
    <xsd:import namespace="13258315-3b3e-4bfc-828c-b30faf5ec6e2"/>
    <xsd:import namespace="2deff577-25d4-4e66-9efa-0096a6c6809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1:PublishingStartDate" minOccurs="0"/>
                <xsd:element ref="ns1:PublishingExpirationDate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11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12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258315-3b3e-4bfc-828c-b30faf5ec6e2" elementFormDefault="qualified">
    <xsd:import namespace="http://schemas.microsoft.com/office/2006/documentManagement/types"/>
    <xsd:import namespace="http://schemas.microsoft.com/office/infopath/2007/PartnerControls"/>
    <xsd:element name="_dlc_DocId" ma:index="4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5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6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eff577-25d4-4e66-9efa-0096a6c680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7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13258315-3b3e-4bfc-828c-b30faf5ec6e2">ZTPK4A564ZER-10-12</_dlc_DocId>
    <_dlc_DocIdUrl xmlns="13258315-3b3e-4bfc-828c-b30faf5ec6e2">
      <Url>https://sswcom.sharepoint.com/Consulting/_layouts/15/DocIdRedir.aspx?ID=ZTPK4A564ZER-10-12</Url>
      <Description>ZTPK4A564ZER-10-12</Description>
    </_dlc_DocIdUrl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6B8F8DC2-7474-40D2-A1D9-7CCA64F1AE8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E55EF05-408F-4902-B2FD-756BA8F25A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13258315-3b3e-4bfc-828c-b30faf5ec6e2"/>
    <ds:schemaRef ds:uri="2deff577-25d4-4e66-9efa-0096a6c680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D212850-23CF-41D8-B800-FE1D8A141736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046DD0E4-556A-4359-B67E-65F25335396E}">
  <ds:schemaRefs>
    <ds:schemaRef ds:uri="http://schemas.microsoft.com/office/2006/metadata/properties"/>
    <ds:schemaRef ds:uri="http://schemas.microsoft.com/office/infopath/2007/PartnerControls"/>
    <ds:schemaRef ds:uri="13258315-3b3e-4bfc-828c-b30faf5ec6e2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1238</TotalTime>
  <Words>391</Words>
  <Application>Microsoft Office PowerPoint</Application>
  <PresentationFormat>Widescreen</PresentationFormat>
  <Paragraphs>52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Open Sans Light</vt:lpstr>
      <vt:lpstr>Frutiger</vt:lpstr>
      <vt:lpstr>Capture it</vt:lpstr>
      <vt:lpstr>Calibri</vt:lpstr>
      <vt:lpstr>Wingdings</vt:lpstr>
      <vt:lpstr>Arial</vt:lpstr>
      <vt:lpstr>SSW-White</vt:lpstr>
      <vt:lpstr>PowerPoint Presentation</vt:lpstr>
      <vt:lpstr>Getting started with Azure Machine Learning Service</vt:lpstr>
      <vt:lpstr>Patrick Zhao</vt:lpstr>
      <vt:lpstr>PowerPoint Presentation</vt:lpstr>
      <vt:lpstr>Machine Learning</vt:lpstr>
      <vt:lpstr>Machine Learning Workflow</vt:lpstr>
      <vt:lpstr>PowerPoint Presentation</vt:lpstr>
      <vt:lpstr>Azure Machine Learning Service</vt:lpstr>
      <vt:lpstr>Demo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Ulysses Maclaren www.ssw.com.au</dc:creator>
  <cp:keywords>template, ssw, blank</cp:keywords>
  <cp:lastModifiedBy>Patrick Zhao</cp:lastModifiedBy>
  <cp:revision>8</cp:revision>
  <dcterms:created xsi:type="dcterms:W3CDTF">2014-10-27T05:03:43Z</dcterms:created>
  <dcterms:modified xsi:type="dcterms:W3CDTF">2020-06-13T01:07:41Z</dcterms:modified>
  <cp:contentStatus>Testing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0x0101009A914CAE7A61F1498F1EAEED5C1DCAEB</vt:lpwstr>
  </property>
  <property fmtid="{D5CDD505-2E9C-101B-9397-08002B2CF9AE}" pid="4" name="_dlc_DocIdItemGuid">
    <vt:lpwstr>d6c7763e-363f-47d1-aab1-9560f2f682aa</vt:lpwstr>
  </property>
</Properties>
</file>